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embeddedFontLst>
    <p:embeddedFont>
      <p:font typeface="Lato" panose="020B0604020202020204" charset="0"/>
      <p:regular r:id="rId20"/>
      <p:bold r:id="rId21"/>
      <p:italic r:id="rId22"/>
      <p:boldItalic r:id="rId23"/>
    </p:embeddedFont>
    <p:embeddedFont>
      <p:font typeface="Montserrat" panose="020B060402020202020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58"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758866aaf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758866aaf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58866aaf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58866aaf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58866aaf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58866aaf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58866aaf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58866aaf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758866aaf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758866aaf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8866aaf8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8866aaf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758866aaf8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758866aaf8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7925a29016_1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7925a29016_1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792082fb24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792082fb24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7925a29016_1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7925a29016_1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925a29016_1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7925a29016_1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7925a29016_1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7925a29016_1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758866aaf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758866aa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925a29016_1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925a29016_1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7925a29016_1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7925a29016_1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58866aaf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58866aaf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www.ijirset.com/upload/2018/june/60_10_Spam.PDF"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hyperlink" Target="https://archive.ics.uci.edu/ml/machine-learning-databases/00228/" TargetMode="External"/><Relationship Id="rId4" Type="http://schemas.openxmlformats.org/officeDocument/2006/relationships/hyperlink" Target="https://academicianhelp.co.uk/assets/sample-docs/Dissertation_-_Spam_Detection_on_Twitter_20180927123949.pdf"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2966500" y="1532575"/>
            <a:ext cx="6248400" cy="157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Spam Detection on Twitter</a:t>
            </a:r>
            <a:endParaRPr/>
          </a:p>
        </p:txBody>
      </p:sp>
      <p:sp>
        <p:nvSpPr>
          <p:cNvPr id="135" name="Google Shape;135;p13"/>
          <p:cNvSpPr txBox="1">
            <a:spLocks noGrp="1"/>
          </p:cNvSpPr>
          <p:nvPr>
            <p:ph type="subTitle" idx="1"/>
          </p:nvPr>
        </p:nvSpPr>
        <p:spPr>
          <a:xfrm>
            <a:off x="5083950" y="3924925"/>
            <a:ext cx="4060200" cy="50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 	Aviral Verma	Kaustubh	Justin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TF-IDF Vectorization</a:t>
            </a:r>
            <a:endParaRPr/>
          </a:p>
        </p:txBody>
      </p:sp>
      <p:sp>
        <p:nvSpPr>
          <p:cNvPr id="189" name="Google Shape;189;p22"/>
          <p:cNvSpPr txBox="1">
            <a:spLocks noGrp="1"/>
          </p:cNvSpPr>
          <p:nvPr>
            <p:ph type="body" idx="1"/>
          </p:nvPr>
        </p:nvSpPr>
        <p:spPr>
          <a:xfrm>
            <a:off x="1297500" y="1010325"/>
            <a:ext cx="7038900" cy="408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TF-IDF stands for term frequency-inverse document frequency.</a:t>
            </a:r>
            <a:endParaRPr/>
          </a:p>
          <a:p>
            <a:pPr marL="0" lvl="0" indent="0" algn="l" rtl="0">
              <a:spcBef>
                <a:spcPts val="1600"/>
              </a:spcBef>
              <a:spcAft>
                <a:spcPts val="0"/>
              </a:spcAft>
              <a:buNone/>
            </a:pPr>
            <a:r>
              <a:rPr lang="en"/>
              <a:t>The TF-IDF weight is a statistical measure used to evaluate how important a word is to a document in a collection or corpus. </a:t>
            </a:r>
            <a:endParaRPr/>
          </a:p>
          <a:p>
            <a:pPr marL="0" lvl="0" indent="0" algn="l" rtl="0">
              <a:spcBef>
                <a:spcPts val="1600"/>
              </a:spcBef>
              <a:spcAft>
                <a:spcPts val="0"/>
              </a:spcAft>
              <a:buNone/>
            </a:pPr>
            <a:r>
              <a:rPr lang="en"/>
              <a:t>The importance increases proportionally to the number of times a word appears in the document but is offset by the frequency of the word in the corpus.</a:t>
            </a:r>
            <a:endParaRPr/>
          </a:p>
          <a:p>
            <a:pPr marL="0" lvl="0" indent="0" algn="l" rtl="0">
              <a:spcBef>
                <a:spcPts val="1600"/>
              </a:spcBef>
              <a:spcAft>
                <a:spcPts val="0"/>
              </a:spcAft>
              <a:buNone/>
            </a:pPr>
            <a:r>
              <a:rPr lang="en"/>
              <a:t>TF: Term Frequency, which measures how frequently a term occurs in a document. 		     TF(t) = (Number of times term t appears in a document) / (Total number of terms in the document)</a:t>
            </a:r>
            <a:endParaRPr/>
          </a:p>
          <a:p>
            <a:pPr marL="0" lvl="0" indent="0" algn="l" rtl="0">
              <a:spcBef>
                <a:spcPts val="1600"/>
              </a:spcBef>
              <a:spcAft>
                <a:spcPts val="0"/>
              </a:spcAft>
              <a:buNone/>
            </a:pPr>
            <a:r>
              <a:rPr lang="en"/>
              <a:t>IDF: Inverse Document Frequency, which measures how important a term is. While computing TF, all terms are considered equally important. However it is known that certain terms, such as "is", "of", and "that", may appear a lot of times but have little importance.               		  IDF(t) = log_e(Total number of documents / Number of documents with term t in it)</a:t>
            </a:r>
            <a:endParaRPr/>
          </a:p>
          <a:p>
            <a:pPr marL="0" lvl="0" indent="0" algn="l" rtl="0">
              <a:spcBef>
                <a:spcPts val="1600"/>
              </a:spcBef>
              <a:spcAft>
                <a:spcPts val="160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Visualization</a:t>
            </a:r>
            <a:endParaRPr/>
          </a:p>
        </p:txBody>
      </p:sp>
      <p:sp>
        <p:nvSpPr>
          <p:cNvPr id="195" name="Google Shape;195;p23"/>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Using the occurrence weights obtained by TF_IDF Vectorization, we present a Word Cloud Visualization for spam and ham data.</a:t>
            </a:r>
            <a:endParaRPr/>
          </a:p>
          <a:p>
            <a:pPr marL="0" lvl="0" indent="0" algn="l" rtl="0">
              <a:spcBef>
                <a:spcPts val="1600"/>
              </a:spcBef>
              <a:spcAft>
                <a:spcPts val="0"/>
              </a:spcAft>
              <a:buNone/>
            </a:pPr>
            <a:r>
              <a:rPr lang="en"/>
              <a:t>A word cloud is a novelty visual representation of text data, typically used to depict keyword metadata (tags) on websites, or to visualize free form text.</a:t>
            </a:r>
            <a:endParaRPr/>
          </a:p>
          <a:p>
            <a:pPr marL="0" lvl="0" indent="0" algn="l" rtl="0">
              <a:spcBef>
                <a:spcPts val="1600"/>
              </a:spcBef>
              <a:spcAft>
                <a:spcPts val="0"/>
              </a:spcAft>
              <a:buNone/>
            </a:pPr>
            <a:r>
              <a:rPr lang="en"/>
              <a:t>Tags are usually single words, and the importance of each tag is shown with font size or color.</a:t>
            </a:r>
            <a:endParaRPr/>
          </a:p>
          <a:p>
            <a:pPr marL="0" lvl="0" indent="0" algn="l" rtl="0">
              <a:spcBef>
                <a:spcPts val="1600"/>
              </a:spcBef>
              <a:spcAft>
                <a:spcPts val="1600"/>
              </a:spcAft>
              <a:buNone/>
            </a:pPr>
            <a:r>
              <a:rPr lang="en"/>
              <a:t>This format is useful for quickly perceiving the most prominent terms to determine its relative prominence.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Training</a:t>
            </a:r>
            <a:endParaRPr/>
          </a:p>
        </p:txBody>
      </p:sp>
      <p:sp>
        <p:nvSpPr>
          <p:cNvPr id="201" name="Google Shape;201;p2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scramble dataset and separate data for training and testing purposes. Scrambling is random.</a:t>
            </a:r>
            <a:endParaRPr/>
          </a:p>
          <a:p>
            <a:pPr marL="0" lvl="0" indent="0" algn="l" rtl="0">
              <a:spcBef>
                <a:spcPts val="1600"/>
              </a:spcBef>
              <a:spcAft>
                <a:spcPts val="0"/>
              </a:spcAft>
              <a:buNone/>
            </a:pPr>
            <a:r>
              <a:rPr lang="en"/>
              <a:t>We perform initial fitting of parameters on the training set and transform to a particular set of examples.</a:t>
            </a:r>
            <a:endParaRPr/>
          </a:p>
          <a:p>
            <a:pPr marL="0" lvl="0" indent="0" algn="l" rtl="0">
              <a:spcBef>
                <a:spcPts val="1600"/>
              </a:spcBef>
              <a:spcAft>
                <a:spcPts val="1600"/>
              </a:spcAft>
              <a:buNone/>
            </a:pPr>
            <a:r>
              <a:rPr lang="en"/>
              <a:t>We extract the top features under the categories features_train, features_test, labels_train, labels_test. The top features extracted are used for improving the performance of the model.</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Testing</a:t>
            </a:r>
            <a:endParaRPr/>
          </a:p>
        </p:txBody>
      </p:sp>
      <p:sp>
        <p:nvSpPr>
          <p:cNvPr id="207" name="Google Shape;207;p2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tested the trained model with the test data to obtain accuracy and F1 scores using Multinomial Naive Bayes and Bernoulli Naive.</a:t>
            </a:r>
            <a:endParaRPr/>
          </a:p>
          <a:p>
            <a:pPr marL="0" lvl="0" indent="0" algn="l" rtl="0">
              <a:spcBef>
                <a:spcPts val="1600"/>
              </a:spcBef>
              <a:spcAft>
                <a:spcPts val="0"/>
              </a:spcAft>
              <a:buNone/>
            </a:pPr>
            <a:r>
              <a:rPr lang="en"/>
              <a:t>The results showed the clear superiority of MNB over BNB.</a:t>
            </a:r>
            <a:endParaRPr/>
          </a:p>
          <a:p>
            <a:pPr marL="0" lvl="0" indent="0" algn="l" rtl="0">
              <a:spcBef>
                <a:spcPts val="1600"/>
              </a:spcBef>
              <a:spcAft>
                <a:spcPts val="1600"/>
              </a:spcAft>
              <a:buNone/>
            </a:pPr>
            <a:r>
              <a:rPr lang="en"/>
              <a:t>The trained model is saved to be further used in real time spam detection in a tweet.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Google Shape;212;p26" title="Points scored"/>
          <p:cNvPicPr preferRelativeResize="0"/>
          <p:nvPr/>
        </p:nvPicPr>
        <p:blipFill>
          <a:blip r:embed="rId3">
            <a:alphaModFix/>
          </a:blip>
          <a:stretch>
            <a:fillRect/>
          </a:stretch>
        </p:blipFill>
        <p:spPr>
          <a:xfrm>
            <a:off x="615388" y="125237"/>
            <a:ext cx="7913226" cy="48930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 name="Media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Classification</a:t>
            </a:r>
            <a:endParaRPr/>
          </a:p>
        </p:txBody>
      </p:sp>
      <p:sp>
        <p:nvSpPr>
          <p:cNvPr id="223" name="Google Shape;223;p2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Twitter Authentication and tweet object catching functionalities are carried out using Tweepy</a:t>
            </a:r>
            <a:endParaRPr/>
          </a:p>
          <a:p>
            <a:pPr marL="0" lvl="0" indent="0" algn="l" rtl="0">
              <a:spcBef>
                <a:spcPts val="1600"/>
              </a:spcBef>
              <a:spcAft>
                <a:spcPts val="0"/>
              </a:spcAft>
              <a:buNone/>
            </a:pPr>
            <a:r>
              <a:rPr lang="en"/>
              <a:t>Using personal api endpoint/keys, we access live feed and extract the very last tweet.</a:t>
            </a:r>
            <a:endParaRPr/>
          </a:p>
          <a:p>
            <a:pPr marL="0" lvl="0" indent="0" algn="l" rtl="0">
              <a:spcBef>
                <a:spcPts val="1600"/>
              </a:spcBef>
              <a:spcAft>
                <a:spcPts val="0"/>
              </a:spcAft>
              <a:buNone/>
            </a:pPr>
            <a:r>
              <a:rPr lang="en"/>
              <a:t>We load the trained model.</a:t>
            </a:r>
            <a:endParaRPr/>
          </a:p>
          <a:p>
            <a:pPr marL="0" lvl="0" indent="0" algn="l" rtl="0">
              <a:spcBef>
                <a:spcPts val="1600"/>
              </a:spcBef>
              <a:spcAft>
                <a:spcPts val="1600"/>
              </a:spcAft>
              <a:buNone/>
            </a:pPr>
            <a:r>
              <a:rPr lang="en"/>
              <a:t>Feed the extracted tweet into the model and predict Spamminess/Hamminess of that tweet.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
        <p:nvSpPr>
          <p:cNvPr id="229" name="Google Shape;229;p2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0"/>
              </a:spcAft>
              <a:buNone/>
            </a:pPr>
            <a:r>
              <a:rPr lang="en" sz="1100" u="sng">
                <a:solidFill>
                  <a:schemeClr val="hlink"/>
                </a:solidFill>
                <a:latin typeface="Arial"/>
                <a:ea typeface="Arial"/>
                <a:cs typeface="Arial"/>
                <a:sym typeface="Arial"/>
                <a:hlinkClick r:id="rId3"/>
              </a:rPr>
              <a:t>http://www.ijirset.com/upload/2018/june/60_10_Spam.PDF</a:t>
            </a:r>
            <a:endParaRPr/>
          </a:p>
          <a:p>
            <a:pPr marL="0" lvl="0" indent="0" algn="l" rtl="0">
              <a:spcBef>
                <a:spcPts val="1600"/>
              </a:spcBef>
              <a:spcAft>
                <a:spcPts val="0"/>
              </a:spcAft>
              <a:buNone/>
            </a:pPr>
            <a:r>
              <a:rPr lang="en" sz="1100" u="sng">
                <a:solidFill>
                  <a:schemeClr val="hlink"/>
                </a:solidFill>
                <a:latin typeface="Arial"/>
                <a:ea typeface="Arial"/>
                <a:cs typeface="Arial"/>
                <a:sym typeface="Arial"/>
                <a:hlinkClick r:id="rId4"/>
              </a:rPr>
              <a:t>https://academicianhelp.co.uk/assets/sample-docs/Dissertation_-_Spam_Detection_on_Twitter_20180927123949.pdf</a:t>
            </a:r>
            <a:endParaRPr/>
          </a:p>
          <a:p>
            <a:pPr marL="0" lvl="0" indent="0" algn="l" rtl="0">
              <a:spcBef>
                <a:spcPts val="1600"/>
              </a:spcBef>
              <a:spcAft>
                <a:spcPts val="0"/>
              </a:spcAft>
              <a:buNone/>
            </a:pPr>
            <a:r>
              <a:rPr lang="en" sz="1100" u="sng">
                <a:solidFill>
                  <a:schemeClr val="accent5"/>
                </a:solidFill>
                <a:latin typeface="Arial"/>
                <a:ea typeface="Arial"/>
                <a:cs typeface="Arial"/>
                <a:sym typeface="Arial"/>
                <a:hlinkClick r:id="rId5"/>
              </a:rPr>
              <a:t>https://archive.ics.uci.edu/ml/machine-learning-databases/00228/</a:t>
            </a:r>
            <a:endParaRPr/>
          </a:p>
          <a:p>
            <a:pPr marL="0" lvl="0" indent="0" algn="l" rtl="0">
              <a:spcBef>
                <a:spcPts val="1600"/>
              </a:spcBef>
              <a:spcAft>
                <a:spcPts val="16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141" name="Google Shape;141;p14"/>
          <p:cNvSpPr txBox="1">
            <a:spLocks noGrp="1"/>
          </p:cNvSpPr>
          <p:nvPr>
            <p:ph type="body" idx="1"/>
          </p:nvPr>
        </p:nvSpPr>
        <p:spPr>
          <a:xfrm>
            <a:off x="1297500" y="977900"/>
            <a:ext cx="7038900" cy="35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Twitter gives users an opportunity to share their messages concerning everything identified with as genuine including news, occasions, celebrities, political issues, and so on.</a:t>
            </a:r>
            <a:endParaRPr/>
          </a:p>
          <a:p>
            <a:pPr marL="0" lvl="0" indent="0" algn="l" rtl="0">
              <a:spcBef>
                <a:spcPts val="1600"/>
              </a:spcBef>
              <a:spcAft>
                <a:spcPts val="0"/>
              </a:spcAft>
              <a:buNone/>
            </a:pPr>
            <a:r>
              <a:rPr lang="en"/>
              <a:t>Compared to various other social media platform, the connection between users is bi-directional rather than unidirectional connection</a:t>
            </a:r>
            <a:endParaRPr/>
          </a:p>
          <a:p>
            <a:pPr marL="0" lvl="0" indent="0" algn="l" rtl="0">
              <a:spcBef>
                <a:spcPts val="1600"/>
              </a:spcBef>
              <a:spcAft>
                <a:spcPts val="0"/>
              </a:spcAft>
              <a:buNone/>
            </a:pPr>
            <a:r>
              <a:rPr lang="en"/>
              <a:t>This means that a particular user may not be following one of his followers.</a:t>
            </a:r>
            <a:endParaRPr/>
          </a:p>
          <a:p>
            <a:pPr marL="0" lvl="0" indent="0" algn="l" rtl="0">
              <a:spcBef>
                <a:spcPts val="1600"/>
              </a:spcBef>
              <a:spcAft>
                <a:spcPts val="0"/>
              </a:spcAft>
              <a:buNone/>
            </a:pPr>
            <a:r>
              <a:rPr lang="en"/>
              <a:t>Twitter was overwhelmed by a lot of malignant tweets that were sent by a huge number of spammed users account; this occurred around April of 2014 </a:t>
            </a:r>
            <a:endParaRPr/>
          </a:p>
          <a:p>
            <a:pPr marL="0" lvl="0" indent="0" algn="l" rtl="0">
              <a:spcBef>
                <a:spcPts val="1600"/>
              </a:spcBef>
              <a:spcAft>
                <a:spcPts val="0"/>
              </a:spcAft>
              <a:buNone/>
            </a:pPr>
            <a:r>
              <a:rPr lang="en"/>
              <a:t>The authentic users mistake the spam information for an important one. Spams are difficult to stop, email administrations such as Gmail, Microsoft and the likes have been effectively distinguishing spam messages; despite this fact, spam messages still exist online.</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Present Mechanism</a:t>
            </a:r>
            <a:endParaRPr/>
          </a:p>
        </p:txBody>
      </p:sp>
      <p:sp>
        <p:nvSpPr>
          <p:cNvPr id="147" name="Google Shape;147;p1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Twitter utilises both manual and mechanised administrations to fight spammers. The manual method involves Twitter giving users a chance to report spammers via the spammers' profile pages. </a:t>
            </a:r>
            <a:endParaRPr/>
          </a:p>
          <a:p>
            <a:pPr marL="0" lvl="0" indent="0" algn="l" rtl="0">
              <a:spcBef>
                <a:spcPts val="1600"/>
              </a:spcBef>
              <a:spcAft>
                <a:spcPts val="0"/>
              </a:spcAft>
              <a:buNone/>
            </a:pPr>
            <a:r>
              <a:rPr lang="en"/>
              <a:t> These manual methodologies are stressful and may not be sufficient to distinguish between all spammers because of billions of users. </a:t>
            </a:r>
            <a:endParaRPr/>
          </a:p>
          <a:p>
            <a:pPr marL="0" lvl="0" indent="0" algn="l" rtl="0">
              <a:spcBef>
                <a:spcPts val="1600"/>
              </a:spcBef>
              <a:spcAft>
                <a:spcPts val="0"/>
              </a:spcAft>
              <a:buNone/>
            </a:pPr>
            <a:r>
              <a:rPr lang="en"/>
              <a:t>The possessing of a huge number of spam protests documented against the account, the following/unfollowing of a huge number of accounts within a brief span, the publishing of a copy of the messages in a single account, the publishing of malignant connections etc are the ways in which Twitter aims to handle the spam accounts and tweets.</a:t>
            </a:r>
            <a:endParaRPr/>
          </a:p>
          <a:p>
            <a:pPr marL="0" lvl="0" indent="0" algn="l" rtl="0">
              <a:spcBef>
                <a:spcPts val="1600"/>
              </a:spcBef>
              <a:spcAft>
                <a:spcPts val="1600"/>
              </a:spcAft>
              <a:buNone/>
            </a:pPr>
            <a:r>
              <a:rPr lang="en"/>
              <a:t>Twitter considers an account as spam “if a user posts multiple unrelated updates to a topic using the #symbol.” We count the number of hashtags in the 100 most recent tweets of the user, and this feature is used to classify as spam or real.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Tweets from Twitter</a:t>
            </a:r>
            <a:endParaRPr/>
          </a:p>
        </p:txBody>
      </p:sp>
      <p:sp>
        <p:nvSpPr>
          <p:cNvPr id="153" name="Google Shape;153;p1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Twitter API tweepy is used to get tweets from the website. </a:t>
            </a:r>
            <a:endParaRPr/>
          </a:p>
          <a:p>
            <a:pPr marL="0" lvl="0" indent="0" algn="l" rtl="0">
              <a:spcBef>
                <a:spcPts val="1600"/>
              </a:spcBef>
              <a:spcAft>
                <a:spcPts val="0"/>
              </a:spcAft>
              <a:buNone/>
            </a:pPr>
            <a:r>
              <a:rPr lang="en"/>
              <a:t>In spam accounts, features like followers_count,favourites_count,  profile_image, friends_count, geo_enabled, time_zone,location, will be very low. </a:t>
            </a:r>
            <a:endParaRPr/>
          </a:p>
          <a:p>
            <a:pPr marL="0" lvl="0" indent="0" algn="l" rtl="0">
              <a:spcBef>
                <a:spcPts val="1600"/>
              </a:spcBef>
              <a:spcAft>
                <a:spcPts val="0"/>
              </a:spcAft>
              <a:buNone/>
            </a:pPr>
            <a:r>
              <a:rPr lang="en"/>
              <a:t>At the same time, features like total_hashtags and total_links will be very high for spam accounts and spam tweets. </a:t>
            </a:r>
            <a:endParaRPr/>
          </a:p>
          <a:p>
            <a:pPr marL="0" lvl="0" indent="0" algn="l" rtl="0">
              <a:spcBef>
                <a:spcPts val="1600"/>
              </a:spcBef>
              <a:spcAft>
                <a:spcPts val="0"/>
              </a:spcAft>
              <a:buNone/>
            </a:pPr>
            <a:r>
              <a:rPr lang="en"/>
              <a:t>timeline = api.user_timeline(screen_name = user.screen_name, count = 100, include_rts = True) is the code to get information from Twitter</a:t>
            </a:r>
            <a:endParaRPr/>
          </a:p>
          <a:p>
            <a:pPr marL="0" lvl="0" indent="0" algn="l" rtl="0">
              <a:spcBef>
                <a:spcPts val="1600"/>
              </a:spcBef>
              <a:spcAft>
                <a:spcPts val="1600"/>
              </a:spcAft>
              <a:buNone/>
            </a:pPr>
            <a:r>
              <a:rPr lang="en"/>
              <a:t>Here, api is tweepy.API</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Categorization</a:t>
            </a:r>
            <a:endParaRPr/>
          </a:p>
        </p:txBody>
      </p:sp>
      <p:sp>
        <p:nvSpPr>
          <p:cNvPr id="159" name="Google Shape;159;p1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Accounts that have verified attribute as TRUE are real accounts. </a:t>
            </a:r>
            <a:endParaRPr/>
          </a:p>
          <a:p>
            <a:pPr marL="0" lvl="0" indent="0" algn="l" rtl="0">
              <a:spcBef>
                <a:spcPts val="1600"/>
              </a:spcBef>
              <a:spcAft>
                <a:spcPts val="0"/>
              </a:spcAft>
              <a:buNone/>
            </a:pPr>
            <a:r>
              <a:rPr lang="en"/>
              <a:t>Tweets which do not have profile picture, background image, followers but use many links in the tweets and follow many accounts are spam.</a:t>
            </a:r>
            <a:endParaRPr/>
          </a:p>
          <a:p>
            <a:pPr marL="0" lvl="0" indent="0" algn="l" rtl="0">
              <a:spcBef>
                <a:spcPts val="1600"/>
              </a:spcBef>
              <a:spcAft>
                <a:spcPts val="0"/>
              </a:spcAft>
              <a:buNone/>
            </a:pPr>
            <a:r>
              <a:rPr lang="en"/>
              <a:t>Tweets which use many links, external links, URL shortener, defamatory abusive language can be classified as spam.</a:t>
            </a:r>
            <a:endParaRPr/>
          </a:p>
          <a:p>
            <a:pPr marL="0" lvl="0" indent="0" algn="l" rtl="0">
              <a:spcBef>
                <a:spcPts val="1600"/>
              </a:spcBef>
              <a:spcAft>
                <a:spcPts val="1600"/>
              </a:spcAft>
              <a:buNone/>
            </a:pPr>
            <a:r>
              <a:rPr lang="en"/>
              <a:t>Manual checking of the rest of the tweets and accounts in order to classify as spam or real from the Twitter data.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Multinomial Naive Bayes</a:t>
            </a:r>
            <a:endParaRPr/>
          </a:p>
        </p:txBody>
      </p:sp>
      <p:sp>
        <p:nvSpPr>
          <p:cNvPr id="165" name="Google Shape;165;p1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Naive Bayes model assumes that each of the features it uses are conditionally independent of one another given some class.</a:t>
            </a:r>
            <a:endParaRPr/>
          </a:p>
          <a:p>
            <a:pPr marL="0" lvl="0" indent="0" algn="l" rtl="0">
              <a:spcBef>
                <a:spcPts val="1600"/>
              </a:spcBef>
              <a:spcAft>
                <a:spcPts val="0"/>
              </a:spcAft>
              <a:buNone/>
            </a:pPr>
            <a:r>
              <a:rPr lang="en"/>
              <a:t>Multinomial Naive Bayes classifier is a specific instance of a Naive Bayes classifier which uses a multinomial distribution for each of the features.</a:t>
            </a:r>
            <a:endParaRPr/>
          </a:p>
          <a:p>
            <a:pPr marL="0" lvl="0" indent="0" algn="l" rtl="0">
              <a:spcBef>
                <a:spcPts val="1600"/>
              </a:spcBef>
              <a:spcAft>
                <a:spcPts val="1600"/>
              </a:spcAft>
              <a:buNone/>
            </a:pPr>
            <a:r>
              <a:rPr lang="en"/>
              <a:t>This works well for data which can easily be turned into counts, such as word counts in text. This is especially suitable for our data.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Multinomial Naive Bayes</a:t>
            </a:r>
            <a:endParaRPr/>
          </a:p>
        </p:txBody>
      </p:sp>
      <p:sp>
        <p:nvSpPr>
          <p:cNvPr id="171" name="Google Shape;171;p1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endParaRPr sz="700">
              <a:solidFill>
                <a:srgbClr val="222222"/>
              </a:solidFill>
              <a:highlight>
                <a:srgbClr val="FFFFFF"/>
              </a:highlight>
              <a:latin typeface="Arial"/>
              <a:ea typeface="Arial"/>
              <a:cs typeface="Arial"/>
              <a:sym typeface="Arial"/>
            </a:endParaRPr>
          </a:p>
          <a:p>
            <a:pPr marL="0" lvl="0" indent="0" algn="l" rtl="0">
              <a:spcBef>
                <a:spcPts val="1200"/>
              </a:spcBef>
              <a:spcAft>
                <a:spcPts val="0"/>
              </a:spcAft>
              <a:buNone/>
            </a:pPr>
            <a:r>
              <a:rPr lang="en"/>
              <a:t>This is a type of classifier which works on tokens, with spam or ham, in the tweets. It then uses Bayes theorem to calculate the probability that a particular tweet is spam or not. </a:t>
            </a:r>
            <a:endParaRPr/>
          </a:p>
          <a:p>
            <a:pPr marL="0" lvl="0" indent="0" algn="l" rtl="0">
              <a:spcBef>
                <a:spcPts val="1600"/>
              </a:spcBef>
              <a:spcAft>
                <a:spcPts val="0"/>
              </a:spcAft>
              <a:buNone/>
            </a:pPr>
            <a:r>
              <a:rPr lang="en"/>
              <a:t>The technique can classify almost any sort of data. </a:t>
            </a:r>
            <a:endParaRPr/>
          </a:p>
          <a:p>
            <a:pPr marL="0" lvl="0" indent="0" algn="l" rtl="0">
              <a:spcBef>
                <a:spcPts val="1600"/>
              </a:spcBef>
              <a:spcAft>
                <a:spcPts val="1600"/>
              </a:spcAft>
              <a:buNone/>
            </a:pPr>
            <a:r>
              <a:rPr lang="en"/>
              <a:t>The Dataset used in our model has been created through the Twitter API. The API was used to retrieve information regarding the Tweets and their posting accounts. Since images cannot be processed, we instead use the links these images direct to, contained in the HTTP header of the image. The TweetTexts were concatenated  with these links for more efficient spam detection mechanism.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Feature Selection</a:t>
            </a:r>
            <a:endParaRPr/>
          </a:p>
        </p:txBody>
      </p:sp>
      <p:sp>
        <p:nvSpPr>
          <p:cNvPr id="177" name="Google Shape;177;p2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Favorite_Count, default_profile_image, followers_count, profile_use_background_image, retweet_count, friends_count, total_mentions, notifications, total_hashtags and sample_tweet.</a:t>
            </a:r>
            <a:endParaRPr/>
          </a:p>
          <a:p>
            <a:pPr marL="0" lvl="0" indent="0" algn="l" rtl="0">
              <a:spcBef>
                <a:spcPts val="1600"/>
              </a:spcBef>
              <a:spcAft>
                <a:spcPts val="0"/>
              </a:spcAft>
              <a:buNone/>
            </a:pPr>
            <a:r>
              <a:rPr lang="en"/>
              <a:t>The features that can individually categorise the account to spam or real account are profile_use_background_image, retweet_count, total_mentions, notifications, and total_hashtags.</a:t>
            </a:r>
            <a:endParaRPr/>
          </a:p>
          <a:p>
            <a:pPr marL="0" lvl="0" indent="0" algn="l" rtl="0">
              <a:spcBef>
                <a:spcPts val="1600"/>
              </a:spcBef>
              <a:spcAft>
                <a:spcPts val="0"/>
              </a:spcAft>
              <a:buNone/>
            </a:pPr>
            <a:r>
              <a:rPr lang="en"/>
              <a:t>The users are more concerned with spam accounts and tweets on Twitter  because there is a high increase in spam account in the Twitter platform since its inception. </a:t>
            </a:r>
            <a:endParaRPr/>
          </a:p>
          <a:p>
            <a:pPr marL="0" lvl="0" indent="0" algn="l" rtl="0">
              <a:spcBef>
                <a:spcPts val="1600"/>
              </a:spcBef>
              <a:spcAft>
                <a:spcPts val="1600"/>
              </a:spcAft>
              <a:buNone/>
            </a:pPr>
            <a:r>
              <a:rPr lang="en"/>
              <a:t>Average number of spam reports has been around 25,000 a day in 2017 to 17,000 a day in 2018.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Pre-processing</a:t>
            </a:r>
            <a:endParaRPr/>
          </a:p>
        </p:txBody>
      </p:sp>
      <p:sp>
        <p:nvSpPr>
          <p:cNvPr id="183" name="Google Shape;183;p2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pre-processing involves the processes of Snowballing and TF-IDF Vectorization.</a:t>
            </a:r>
            <a:endParaRPr/>
          </a:p>
          <a:p>
            <a:pPr marL="0" lvl="0" indent="0" algn="l" rtl="0">
              <a:spcBef>
                <a:spcPts val="1600"/>
              </a:spcBef>
              <a:spcAft>
                <a:spcPts val="0"/>
              </a:spcAft>
              <a:buNone/>
            </a:pPr>
            <a:r>
              <a:rPr lang="en"/>
              <a:t>Snowballing consists of the following actions,</a:t>
            </a:r>
            <a:endParaRPr/>
          </a:p>
          <a:p>
            <a:pPr marL="457200" lvl="0" indent="-311150" algn="l" rtl="0">
              <a:spcBef>
                <a:spcPts val="1600"/>
              </a:spcBef>
              <a:spcAft>
                <a:spcPts val="0"/>
              </a:spcAft>
              <a:buSzPts val="1300"/>
              <a:buChar char="●"/>
            </a:pPr>
            <a:r>
              <a:rPr lang="en"/>
              <a:t>Separate the sentence into individual words</a:t>
            </a:r>
            <a:endParaRPr/>
          </a:p>
          <a:p>
            <a:pPr marL="457200" lvl="0" indent="-311150" algn="l" rtl="0">
              <a:spcBef>
                <a:spcPts val="0"/>
              </a:spcBef>
              <a:spcAft>
                <a:spcPts val="0"/>
              </a:spcAft>
              <a:buSzPts val="1300"/>
              <a:buChar char="●"/>
            </a:pPr>
            <a:r>
              <a:rPr lang="en"/>
              <a:t>Convert all letters to lowercase</a:t>
            </a:r>
            <a:endParaRPr/>
          </a:p>
          <a:p>
            <a:pPr marL="457200" lvl="0" indent="-311150" algn="l" rtl="0">
              <a:spcBef>
                <a:spcPts val="0"/>
              </a:spcBef>
              <a:spcAft>
                <a:spcPts val="0"/>
              </a:spcAft>
              <a:buSzPts val="1300"/>
              <a:buChar char="●"/>
            </a:pPr>
            <a:r>
              <a:rPr lang="en"/>
              <a:t>Remove stopwords</a:t>
            </a:r>
            <a:endParaRPr/>
          </a:p>
          <a:p>
            <a:pPr marL="457200" lvl="0" indent="-311150" algn="l" rtl="0">
              <a:spcBef>
                <a:spcPts val="0"/>
              </a:spcBef>
              <a:spcAft>
                <a:spcPts val="0"/>
              </a:spcAft>
              <a:buSzPts val="1300"/>
              <a:buChar char="●"/>
            </a:pPr>
            <a:r>
              <a:rPr lang="en"/>
              <a:t>Don't care for non-English words</a:t>
            </a:r>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1154</Words>
  <Application>Microsoft Office PowerPoint</Application>
  <PresentationFormat>On-screen Show (16:9)</PresentationFormat>
  <Paragraphs>74</Paragraphs>
  <Slides>17</Slides>
  <Notes>17</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Lato</vt:lpstr>
      <vt:lpstr>Montserrat</vt:lpstr>
      <vt:lpstr>Arial</vt:lpstr>
      <vt:lpstr>Focus</vt:lpstr>
      <vt:lpstr>Spam Detection on Twitter</vt:lpstr>
      <vt:lpstr>INTRODUCTION</vt:lpstr>
      <vt:lpstr>Present Mechanism</vt:lpstr>
      <vt:lpstr>Tweets from Twitter</vt:lpstr>
      <vt:lpstr>Data Categorization</vt:lpstr>
      <vt:lpstr>Multinomial Naive Bayes</vt:lpstr>
      <vt:lpstr>Multinomial Naive Bayes</vt:lpstr>
      <vt:lpstr>Feature Selection</vt:lpstr>
      <vt:lpstr>Data Pre-processing</vt:lpstr>
      <vt:lpstr>TF-IDF Vectorization</vt:lpstr>
      <vt:lpstr>Visualization</vt:lpstr>
      <vt:lpstr>Model Training</vt:lpstr>
      <vt:lpstr>Model Testing</vt:lpstr>
      <vt:lpstr>PowerPoint Presentation</vt:lpstr>
      <vt:lpstr>PowerPoint Presentation</vt:lpstr>
      <vt:lpstr>Classification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Spam Detection on Twitter</dc:title>
  <cp:lastModifiedBy>Aviral Verma</cp:lastModifiedBy>
  <cp:revision>1</cp:revision>
  <dcterms:modified xsi:type="dcterms:W3CDTF">2019-11-22T08:08:24Z</dcterms:modified>
</cp:coreProperties>
</file>